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0" r:id="rId2"/>
    <p:sldMasterId id="2147483804" r:id="rId3"/>
    <p:sldMasterId id="2147483816" r:id="rId4"/>
    <p:sldMasterId id="2147483840" r:id="rId5"/>
    <p:sldMasterId id="2147483852" r:id="rId6"/>
    <p:sldMasterId id="2147483864" r:id="rId7"/>
    <p:sldMasterId id="2147483876" r:id="rId8"/>
    <p:sldMasterId id="2147483888" r:id="rId9"/>
    <p:sldMasterId id="2147483900" r:id="rId10"/>
    <p:sldMasterId id="2147483912" r:id="rId11"/>
    <p:sldMasterId id="2147483936" r:id="rId12"/>
    <p:sldMasterId id="2147483948" r:id="rId13"/>
    <p:sldMasterId id="2147483984" r:id="rId14"/>
    <p:sldMasterId id="2147483996" r:id="rId15"/>
    <p:sldMasterId id="2147484008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73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81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E34868-8F02-4E35-8846-494FDD236E1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B5EDA-3052-4F59-8588-8DEBF2C917E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0.xm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1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13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1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23.xml"/><Relationship Id="rId1" Type="http://schemas.openxmlformats.org/officeDocument/2006/relationships/tags" Target="../tags/tag15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34.xml"/><Relationship Id="rId1" Type="http://schemas.openxmlformats.org/officeDocument/2006/relationships/tags" Target="../tags/tag16.xml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17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18.xml"/><Relationship Id="rId5" Type="http://schemas.openxmlformats.org/officeDocument/2006/relationships/image" Target="../media/image4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num=10&amp;um=1&amp;hl=en&amp;client=firefox-a&amp;rls=org.mozilla:en-US:official&amp;biw=927&amp;bih=793&amp;tbm=isch&amp;tbnid=ze2J3cf7dOb2LM:&amp;imgrefurl=http://modemzz.com/modem-fax/&amp;docid=q3pM4YNYiJXtVM&amp;imgurl=http://modemzz.com/images/modem%20fax/4_modem%20fax.jpg&amp;w=300&amp;h=300&amp;ei=D0eRUImCKuiuigLs0oGwCw&amp;zoom=1&amp;iact=hc&amp;vpx=436&amp;vpy=335&amp;dur=1085&amp;hovh=225&amp;hovw=225&amp;tx=110&amp;ty=102&amp;sig=106557855726247983618&amp;sqi=2&amp;page=2&amp;tbnh=128&amp;tbnw=140&amp;start=13&amp;ndsp=20&amp;ved=1t:429,i:210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12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67.xml"/><Relationship Id="rId1" Type="http://schemas.openxmlformats.org/officeDocument/2006/relationships/tags" Target="../tags/tag6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8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9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arlow Solid Italic" pitchFamily="82" charset="0"/>
              </a:rPr>
              <a:t>☻♫ Claire </a:t>
            </a:r>
            <a:r>
              <a:rPr lang="en-US" dirty="0" err="1" smtClean="0">
                <a:latin typeface="Harlow Solid Italic" pitchFamily="82" charset="0"/>
              </a:rPr>
              <a:t>Saavedra</a:t>
            </a:r>
            <a:r>
              <a:rPr lang="en-US" dirty="0" smtClean="0">
                <a:latin typeface="Harlow Solid Italic" pitchFamily="82" charset="0"/>
              </a:rPr>
              <a:t> ♪ ☺</a:t>
            </a:r>
            <a:endParaRPr lang="en-US" dirty="0">
              <a:latin typeface="Harlow Solid Italic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uhaus 93" pitchFamily="82" charset="0"/>
              </a:rPr>
              <a:t>B2</a:t>
            </a:r>
            <a:endParaRPr lang="en-US" sz="3600" dirty="0">
              <a:latin typeface="Bauhaus 93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628" y="108857"/>
            <a:ext cx="8860971" cy="6596743"/>
          </a:xfrm>
          <a:prstGeom prst="rect">
            <a:avLst/>
          </a:prstGeom>
          <a:noFill/>
          <a:ln w="127000" cmpd="sng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39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999">
        <p:diamond/>
      </p:transition>
    </mc:Choice>
    <mc:Fallback xmlns="">
      <p:transition spd="slow" advTm="2999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6096000" cy="2362199"/>
          </a:xfrm>
        </p:spPr>
        <p:txBody>
          <a:bodyPr/>
          <a:lstStyle/>
          <a:p>
            <a:r>
              <a:rPr lang="en-US" dirty="0" smtClean="0"/>
              <a:t>A heat sink is a passive component that cools a device by </a:t>
            </a:r>
            <a:r>
              <a:rPr lang="en-US" dirty="0" smtClean="0"/>
              <a:t>dispersing heat </a:t>
            </a:r>
            <a:r>
              <a:rPr lang="en-US" dirty="0" smtClean="0"/>
              <a:t>into the surrounding air.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300" y="228600"/>
            <a:ext cx="7543800" cy="914400"/>
          </a:xfrm>
        </p:spPr>
        <p:txBody>
          <a:bodyPr/>
          <a:lstStyle/>
          <a:p>
            <a:r>
              <a:rPr lang="en-US" dirty="0" err="1" smtClean="0"/>
              <a:t>Heatsink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46264"/>
            <a:ext cx="3695700" cy="246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4"/>
            <a:ext cx="9166210" cy="685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2334322" cy="218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13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88">
        <p14:doors dir="vert"/>
      </p:transition>
    </mc:Choice>
    <mc:Fallback xmlns="">
      <p:transition spd="slow" advTm="42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0933"/>
            <a:ext cx="6477000" cy="1252728"/>
          </a:xfrm>
        </p:spPr>
        <p:txBody>
          <a:bodyPr/>
          <a:lstStyle/>
          <a:p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Output Device   </a:t>
            </a:r>
            <a:endParaRPr lang="en-US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output device is a hardware device that is used to give the results of processed data.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228600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4262437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762902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63500" cmpd="tri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5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9497">
        <p:dissolve/>
      </p:transition>
    </mc:Choice>
    <mc:Fallback xmlns="">
      <p:transition spd="slow" advTm="949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6781800" cy="1600200"/>
          </a:xfrm>
        </p:spPr>
        <p:txBody>
          <a:bodyPr/>
          <a:lstStyle/>
          <a:p>
            <a:r>
              <a:rPr lang="en-US" dirty="0" smtClean="0">
                <a:latin typeface="Rockwell" pitchFamily="18" charset="0"/>
              </a:rPr>
              <a:t>Input Device</a:t>
            </a:r>
            <a:endParaRPr lang="en-US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7543800" cy="3886200"/>
          </a:xfrm>
        </p:spPr>
        <p:txBody>
          <a:bodyPr/>
          <a:lstStyle/>
          <a:p>
            <a:r>
              <a:rPr lang="en-US" dirty="0" smtClean="0"/>
              <a:t>An input device is any peripheral (piece of computer hardware) used to provide data and control signals to an information processing system such as a computer or other information appliance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70" y="3543782"/>
            <a:ext cx="315365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1966469" cy="183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 Diagonal Corner Rectangle 4"/>
          <p:cNvSpPr/>
          <p:nvPr/>
        </p:nvSpPr>
        <p:spPr>
          <a:xfrm>
            <a:off x="228600" y="457200"/>
            <a:ext cx="8748269" cy="6324600"/>
          </a:xfrm>
          <a:prstGeom prst="round2DiagRect">
            <a:avLst/>
          </a:prstGeom>
          <a:noFill/>
          <a:ln w="47625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30">
        <p:checker/>
      </p:transition>
    </mc:Choice>
    <mc:Fallback xmlns="">
      <p:transition spd="slow" advTm="803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>Software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is a collection of </a:t>
            </a:r>
          </a:p>
          <a:p>
            <a:pPr marL="0" indent="0">
              <a:buNone/>
            </a:pPr>
            <a:r>
              <a:rPr lang="en-US" dirty="0" smtClean="0"/>
              <a:t>computer programs and related </a:t>
            </a:r>
          </a:p>
          <a:p>
            <a:pPr marL="0" indent="0">
              <a:buNone/>
            </a:pPr>
            <a:r>
              <a:rPr lang="en-US" dirty="0" smtClean="0"/>
              <a:t>data that that provides the instructions </a:t>
            </a:r>
          </a:p>
          <a:p>
            <a:pPr marL="0" indent="0">
              <a:buNone/>
            </a:pPr>
            <a:r>
              <a:rPr lang="en-US" dirty="0" smtClean="0"/>
              <a:t>for telling a computer what </a:t>
            </a:r>
          </a:p>
          <a:p>
            <a:pPr marL="0" indent="0">
              <a:buNone/>
            </a:pPr>
            <a:r>
              <a:rPr lang="en-US" dirty="0" smtClean="0"/>
              <a:t>to do and how to do it.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514600" cy="231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21" y="381000"/>
            <a:ext cx="2040179" cy="218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53051"/>
            <a:ext cx="9067800" cy="6781800"/>
          </a:xfrm>
          <a:prstGeom prst="roundRect">
            <a:avLst/>
          </a:prstGeom>
          <a:noFill/>
          <a:ln w="50800" cmpd="tri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76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768">
        <p:blinds dir="vert"/>
      </p:transition>
    </mc:Choice>
    <mc:Fallback xmlns="">
      <p:transition spd="slow" advTm="9768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Keyboards have 80-110 durable switches. </a:t>
            </a:r>
          </a:p>
          <a:p>
            <a:r>
              <a:rPr lang="en-US" dirty="0"/>
              <a:t>We use Keyboards to type essays, URL’s, etc.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Keyboard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48100"/>
            <a:ext cx="26797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905351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419475" cy="187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77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18">
        <p14:glitter pattern="hexagon"/>
      </p:transition>
    </mc:Choice>
    <mc:Fallback xmlns="">
      <p:transition spd="slow" advTm="5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Harlow Solid Italic" pitchFamily="82" charset="0"/>
              </a:rPr>
              <a:t>Mouse</a:t>
            </a:r>
            <a:endParaRPr lang="en-US" sz="6000" dirty="0">
              <a:latin typeface="Harlow Solid Itali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Mouse is a pointing device that functions by detecting two dimensional motion relative to its supporting surface.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74288"/>
            <a:ext cx="2981325" cy="261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04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804">
        <p14:vortex dir="r"/>
      </p:transition>
    </mc:Choice>
    <mc:Fallback xmlns="">
      <p:transition spd="slow" advTm="68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512511" cy="1143000"/>
          </a:xfrm>
        </p:spPr>
        <p:txBody>
          <a:bodyPr/>
          <a:lstStyle/>
          <a:p>
            <a:r>
              <a:rPr lang="en-US" dirty="0" smtClean="0">
                <a:latin typeface="Franklin Gothic Heavy" pitchFamily="34" charset="0"/>
              </a:rPr>
              <a:t>Blue-Ray disc</a:t>
            </a:r>
            <a:endParaRPr lang="en-US" dirty="0">
              <a:latin typeface="Franklin Gothic Heavy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8125" y="1524000"/>
            <a:ext cx="8534400" cy="3474720"/>
          </a:xfrm>
        </p:spPr>
        <p:txBody>
          <a:bodyPr/>
          <a:lstStyle/>
          <a:p>
            <a:r>
              <a:rPr lang="en-US" dirty="0" smtClean="0"/>
              <a:t>Blue Ray disc is an optical disc storage medium designed to supersede the DVD format. It contains 25 GB per layer, with dual layer discs.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3281362" cy="206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3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212">
        <p14:switch dir="r"/>
      </p:transition>
    </mc:Choice>
    <mc:Fallback xmlns="">
      <p:transition spd="slow" advTm="5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Wide Latin" pitchFamily="18" charset="0"/>
              </a:rPr>
              <a:t>Hard Drive</a:t>
            </a:r>
            <a:endParaRPr lang="en-US" dirty="0">
              <a:latin typeface="Wide Lati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16" y="2469356"/>
            <a:ext cx="6400800" cy="3048001"/>
          </a:xfrm>
        </p:spPr>
        <p:txBody>
          <a:bodyPr/>
          <a:lstStyle/>
          <a:p>
            <a:r>
              <a:rPr lang="en-US" dirty="0" smtClean="0"/>
              <a:t>A hard drive is a data storage device used for storing and retrieving digital information from non-volatile memory in a random access manner.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2734953" cy="212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06801"/>
            <a:ext cx="2133600" cy="167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51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425">
        <p14:flip dir="r"/>
      </p:transition>
    </mc:Choice>
    <mc:Fallback xmlns="">
      <p:transition spd="slow" advTm="10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 pitchFamily="82" charset="0"/>
              </a:rPr>
              <a:t>RAM + ROM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 – Stands for Read Only Memory</a:t>
            </a:r>
          </a:p>
          <a:p>
            <a:pPr marL="0" indent="0">
              <a:buNone/>
            </a:pPr>
            <a:r>
              <a:rPr lang="en-US" dirty="0" smtClean="0"/>
              <a:t> it’s a class of storage medium used in </a:t>
            </a:r>
          </a:p>
          <a:p>
            <a:pPr marL="0" indent="0">
              <a:buNone/>
            </a:pPr>
            <a:r>
              <a:rPr lang="en-US" dirty="0" smtClean="0"/>
              <a:t>computers and other electronic devices.</a:t>
            </a:r>
          </a:p>
          <a:p>
            <a:endParaRPr lang="en-US" dirty="0" smtClean="0"/>
          </a:p>
          <a:p>
            <a:r>
              <a:rPr lang="en-US" dirty="0" smtClean="0"/>
              <a:t>RAM – Stands for Random access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Memory it’s a form of computer data</a:t>
            </a:r>
          </a:p>
          <a:p>
            <a:pPr marL="0" indent="0">
              <a:buNone/>
            </a:pPr>
            <a:r>
              <a:rPr lang="en-US" dirty="0" smtClean="0"/>
              <a:t>Storage.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06223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4" y="4800600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" y="-8681"/>
            <a:ext cx="9144001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8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7978">
        <p14:prism/>
      </p:transition>
    </mc:Choice>
    <mc:Fallback xmlns="">
      <p:transition spd="slow" advTm="179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592" y="762000"/>
            <a:ext cx="8229600" cy="1252728"/>
          </a:xfrm>
        </p:spPr>
        <p:txBody>
          <a:bodyPr/>
          <a:lstStyle/>
          <a:p>
            <a:r>
              <a:rPr lang="en-US" dirty="0" smtClean="0">
                <a:latin typeface="Harlow Solid Italic" pitchFamily="82" charset="0"/>
                <a:cs typeface="MV Boli" pitchFamily="2" charset="0"/>
              </a:rPr>
              <a:t>Modem</a:t>
            </a:r>
            <a:endParaRPr lang="en-US" dirty="0">
              <a:latin typeface="Harlow Solid Italic" pitchFamily="82" charset="0"/>
              <a:cs typeface="MV Bo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7540"/>
            <a:ext cx="6777317" cy="3508977"/>
          </a:xfrm>
        </p:spPr>
        <p:txBody>
          <a:bodyPr/>
          <a:lstStyle/>
          <a:p>
            <a:endParaRPr lang="en-US" dirty="0">
              <a:hlinkClick r:id="rId3"/>
            </a:endParaRPr>
          </a:p>
          <a:p>
            <a:r>
              <a:rPr lang="en-US" dirty="0" smtClean="0"/>
              <a:t>A modem is a device used for internet at your home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12029"/>
            <a:ext cx="2524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3026064" cy="226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2362200"/>
            <a:ext cx="6705600" cy="8382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473554"/>
      </p:ext>
    </p:extLst>
  </p:cSld>
  <p:clrMapOvr>
    <a:masterClrMapping/>
  </p:clrMapOvr>
  <p:transition spd="slow" advTm="447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504"/>
            <a:ext cx="7239000" cy="1143000"/>
          </a:xfrm>
        </p:spPr>
        <p:txBody>
          <a:bodyPr/>
          <a:lstStyle/>
          <a:p>
            <a:r>
              <a:rPr lang="en-US" dirty="0" smtClean="0">
                <a:latin typeface="Broadway" pitchFamily="82" charset="0"/>
              </a:rPr>
              <a:t>Network Card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network card is a card that connects to the computer network.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9675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02054" y="1307939"/>
            <a:ext cx="80010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571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830169"/>
      </p:ext>
    </p:extLst>
  </p:cSld>
  <p:clrMapOvr>
    <a:masterClrMapping/>
  </p:clrMapOvr>
  <p:transition spd="slow" advTm="3839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Sound Card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sound </a:t>
            </a:r>
            <a:r>
              <a:rPr lang="en-US" dirty="0"/>
              <a:t>card is an internal </a:t>
            </a:r>
            <a:r>
              <a:rPr lang="en-US" dirty="0" smtClean="0"/>
              <a:t>computer expansion </a:t>
            </a:r>
            <a:r>
              <a:rPr lang="en-US" dirty="0"/>
              <a:t>card that facilitates the </a:t>
            </a:r>
            <a:r>
              <a:rPr lang="en-US" dirty="0" smtClean="0"/>
              <a:t>input </a:t>
            </a:r>
            <a:r>
              <a:rPr lang="en-US" dirty="0"/>
              <a:t>and output of audio signals  to </a:t>
            </a:r>
            <a:r>
              <a:rPr lang="en-US" dirty="0" smtClean="0"/>
              <a:t>and </a:t>
            </a:r>
            <a:r>
              <a:rPr lang="en-US" dirty="0"/>
              <a:t>from a computer.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9187" b="10096"/>
          <a:stretch/>
        </p:blipFill>
        <p:spPr bwMode="auto">
          <a:xfrm>
            <a:off x="6155267" y="3810000"/>
            <a:ext cx="26670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35078"/>
            <a:ext cx="3914147" cy="270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180" y="131180"/>
            <a:ext cx="8839200" cy="6629400"/>
          </a:xfrm>
          <a:prstGeom prst="rect">
            <a:avLst/>
          </a:prstGeom>
          <a:noFill/>
          <a:ln w="76200" cmpd="tri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81078"/>
      </p:ext>
    </p:extLst>
  </p:cSld>
  <p:clrMapOvr>
    <a:masterClrMapping/>
  </p:clrMapOvr>
  <p:transition spd="slow" advTm="719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66FF"/>
                </a:solidFill>
              </a:rPr>
              <a:t>Case</a:t>
            </a:r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800"/>
            <a:ext cx="7408333" cy="3450696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CC66FF"/>
                </a:solidFill>
              </a:rPr>
              <a:t>A case is the enclosure that contains most of the components of a computer, like a keyboard and a mouse. </a:t>
            </a:r>
            <a:endParaRPr lang="en-US" sz="2300" dirty="0">
              <a:solidFill>
                <a:srgbClr val="CC66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6957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37" y="27878"/>
            <a:ext cx="91551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8137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973">
        <p:dissolve/>
      </p:transition>
    </mc:Choice>
    <mc:Fallback xmlns="">
      <p:transition spd="slow" advTm="497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CPU stands for central processing unit it is a hardware within a computer system or smartphone which carries out the instruction of a program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14" y="4114800"/>
            <a:ext cx="2095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1714500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Diagonal Corner Rectangle 3"/>
          <p:cNvSpPr/>
          <p:nvPr/>
        </p:nvSpPr>
        <p:spPr>
          <a:xfrm>
            <a:off x="0" y="76200"/>
            <a:ext cx="9144000" cy="6781800"/>
          </a:xfrm>
          <a:prstGeom prst="round2DiagRect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645">
        <p14:flash/>
      </p:transition>
    </mc:Choice>
    <mc:Fallback xmlns="">
      <p:transition spd="slow" advTm="46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 Fan coverts mains AC to low-voltage regulated DC power for the internal components of a computer.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7200"/>
            <a:ext cx="20955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" y="152400"/>
            <a:ext cx="8839200" cy="6629400"/>
          </a:xfrm>
          <a:prstGeom prst="roundRect">
            <a:avLst/>
          </a:prstGeom>
          <a:noFill/>
          <a:ln w="79375" cmpd="tri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86793"/>
            <a:ext cx="203835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39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851">
        <p:fade/>
      </p:transition>
    </mc:Choice>
    <mc:Fallback xmlns="">
      <p:transition spd="med" advTm="68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ungsuhChe" pitchFamily="49" charset="-127"/>
                <a:ea typeface="GungsuhChe" pitchFamily="49" charset="-127"/>
              </a:rPr>
              <a:t>Monitor</a:t>
            </a:r>
            <a:endParaRPr lang="en-US" dirty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screen that show the computer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067175" cy="270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22229" cy="687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610" y="306659"/>
            <a:ext cx="2133600" cy="181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5294652"/>
      </p:ext>
    </p:extLst>
  </p:cSld>
  <p:clrMapOvr>
    <a:masterClrMapping/>
  </p:clrMapOvr>
  <p:transition spd="slow" advTm="3326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Playbill" pitchFamily="82" charset="0"/>
              </a:rPr>
              <a:t>Video Card</a:t>
            </a:r>
            <a:endParaRPr lang="en-US" sz="6600" dirty="0">
              <a:latin typeface="Playbill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video card is an expansion card which generates a feed of output images to a display.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19" y="3733800"/>
            <a:ext cx="3924300" cy="277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8" b="19745"/>
          <a:stretch/>
        </p:blipFill>
        <p:spPr bwMode="auto">
          <a:xfrm>
            <a:off x="6629400" y="152400"/>
            <a:ext cx="2143125" cy="139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4582" y="152400"/>
            <a:ext cx="7848600" cy="6629400"/>
          </a:xfrm>
          <a:prstGeom prst="rect">
            <a:avLst/>
          </a:prstGeom>
          <a:noFill/>
          <a:ln w="88900">
            <a:solidFill>
              <a:schemeClr val="bg2">
                <a:lumMod val="9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682001"/>
      </p:ext>
    </p:extLst>
  </p:cSld>
  <p:clrMapOvr>
    <a:masterClrMapping/>
  </p:clrMapOvr>
  <p:transition spd="slow" advTm="488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.8|2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6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C7AED6"/>
      </a:dk2>
      <a:lt2>
        <a:srgbClr val="C9C2D1"/>
      </a:lt2>
      <a:accent1>
        <a:srgbClr val="000000"/>
      </a:accent1>
      <a:accent2>
        <a:srgbClr val="8D1BFF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othecary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355</TotalTime>
  <Words>390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Waveform</vt:lpstr>
      <vt:lpstr>Austin</vt:lpstr>
      <vt:lpstr>Apex</vt:lpstr>
      <vt:lpstr>Apothecary</vt:lpstr>
      <vt:lpstr>BlackTie</vt:lpstr>
      <vt:lpstr>1_Apothecary</vt:lpstr>
      <vt:lpstr>Solstice</vt:lpstr>
      <vt:lpstr>Elemental</vt:lpstr>
      <vt:lpstr>Flow</vt:lpstr>
      <vt:lpstr>NewsPrint</vt:lpstr>
      <vt:lpstr>Opulent</vt:lpstr>
      <vt:lpstr>Perspective</vt:lpstr>
      <vt:lpstr>Slipstream</vt:lpstr>
      <vt:lpstr>Couture</vt:lpstr>
      <vt:lpstr>Concourse</vt:lpstr>
      <vt:lpstr>Hardcover</vt:lpstr>
      <vt:lpstr>☻♫ Claire Saavedra ♪ ☺</vt:lpstr>
      <vt:lpstr>Modem</vt:lpstr>
      <vt:lpstr>Network Card</vt:lpstr>
      <vt:lpstr>Sound Card</vt:lpstr>
      <vt:lpstr>Case</vt:lpstr>
      <vt:lpstr>CPU</vt:lpstr>
      <vt:lpstr>FAN</vt:lpstr>
      <vt:lpstr>Monitor</vt:lpstr>
      <vt:lpstr>Video Card</vt:lpstr>
      <vt:lpstr>Heatsink</vt:lpstr>
      <vt:lpstr>Output Device   </vt:lpstr>
      <vt:lpstr>Input Device</vt:lpstr>
      <vt:lpstr>Software</vt:lpstr>
      <vt:lpstr>Keyboard</vt:lpstr>
      <vt:lpstr>Mouse</vt:lpstr>
      <vt:lpstr>Blue-Ray disc</vt:lpstr>
      <vt:lpstr>Hard Drive</vt:lpstr>
      <vt:lpstr>RAM + ROM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♫ Claire Saavedra ♪</dc:title>
  <dc:creator>Claire J. Saavedra</dc:creator>
  <cp:lastModifiedBy>Claire J. Saavedra</cp:lastModifiedBy>
  <cp:revision>29</cp:revision>
  <dcterms:created xsi:type="dcterms:W3CDTF">2012-10-31T15:31:29Z</dcterms:created>
  <dcterms:modified xsi:type="dcterms:W3CDTF">2015-05-13T15:18:38Z</dcterms:modified>
</cp:coreProperties>
</file>